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349" r:id="rId3"/>
    <p:sldId id="351" r:id="rId4"/>
    <p:sldId id="301" r:id="rId5"/>
    <p:sldId id="302" r:id="rId6"/>
    <p:sldId id="350" r:id="rId7"/>
    <p:sldId id="304" r:id="rId8"/>
    <p:sldId id="305" r:id="rId9"/>
    <p:sldId id="306" r:id="rId10"/>
    <p:sldId id="307" r:id="rId11"/>
    <p:sldId id="320" r:id="rId12"/>
    <p:sldId id="309" r:id="rId13"/>
    <p:sldId id="310" r:id="rId14"/>
    <p:sldId id="311" r:id="rId15"/>
    <p:sldId id="312" r:id="rId16"/>
    <p:sldId id="313" r:id="rId17"/>
    <p:sldId id="314" r:id="rId18"/>
    <p:sldId id="348" r:id="rId19"/>
    <p:sldId id="316" r:id="rId20"/>
    <p:sldId id="317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E62F10"/>
    <a:srgbClr val="4E41AD"/>
    <a:srgbClr val="F4BAEC"/>
    <a:srgbClr val="F6F967"/>
    <a:srgbClr val="0000CC"/>
    <a:srgbClr val="99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99" autoAdjust="0"/>
  </p:normalViewPr>
  <p:slideViewPr>
    <p:cSldViewPr>
      <p:cViewPr varScale="1">
        <p:scale>
          <a:sx n="76" d="100"/>
          <a:sy n="76" d="100"/>
        </p:scale>
        <p:origin x="1570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B1A1D-371A-4083-84B9-E9BA4BBB67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1C5D6-E50B-430D-9028-0413E8D05A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A6203-DF9E-434C-8CA4-C1ECE49813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24601-CD27-430D-97E8-8C496359FF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163E4-FC85-423A-8266-5428CCE069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E4EE9-9C13-46BC-B1F9-304DEB9055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2CE1B-0043-4696-9075-0177CA1525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9AA80-623D-4070-BCB1-B11358E2D9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CE2B2-0491-45E1-BF19-3AC15B411E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C0B75-4FDB-488A-A08E-D34B21343B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E5A1F-BEC2-4F62-8132-7D2CED8EF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3AD15-B4B6-45F6-8BC5-82116F4445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F152D-15BE-42AE-ACFC-8599BDE3F7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5F77E-97AE-49FA-BE1C-7C15313CB0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038FA-2AB4-4718-B27E-42072EE427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2CE4B04-A069-4D08-B1D1-1ADED5B2DC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8" r:id="rId2"/>
    <p:sldLayoutId id="2147484057" r:id="rId3"/>
    <p:sldLayoutId id="2147484049" r:id="rId4"/>
    <p:sldLayoutId id="2147484050" r:id="rId5"/>
    <p:sldLayoutId id="2147484051" r:id="rId6"/>
    <p:sldLayoutId id="2147484052" r:id="rId7"/>
    <p:sldLayoutId id="2147484053" r:id="rId8"/>
    <p:sldLayoutId id="2147484058" r:id="rId9"/>
    <p:sldLayoutId id="2147484054" r:id="rId10"/>
    <p:sldLayoutId id="2147484055" r:id="rId11"/>
    <p:sldLayoutId id="2147484059" r:id="rId12"/>
    <p:sldLayoutId id="2147484060" r:id="rId13"/>
    <p:sldLayoutId id="2147484061" r:id="rId14"/>
    <p:sldLayoutId id="2147484062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microsoft.com/office/2007/relationships/hdphoto" Target="../media/hdphoto6.wdp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1.jpeg"/><Relationship Id="rId4" Type="http://schemas.openxmlformats.org/officeDocument/2006/relationships/hyperlink" Target="http://www.google.rs/url?sa=i&amp;rct=j&amp;q=&amp;esrc=s&amp;source=images&amp;cd=&amp;cad=rja&amp;uact=8&amp;ved=0CAcQjRxqFQoTCNSf1NGotccCFQbXGgod5XADVQ&amp;url=http%3A%2F%2Fwww.mun.ca%2Fbiology%2Fscarr%2FRobertsonian_fusion.html&amp;ei=X43UVZT0OIaua-XhjagF&amp;bvm=bv.99804247,d.bGg&amp;psig=AFQjCNFbHfkKnO9UOTyxh4Uf3kajBfnbLQ&amp;ust=1440079570835189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www.google.rs/url?sa=i&amp;rct=j&amp;q=&amp;esrc=s&amp;source=images&amp;cd=&amp;cad=rja&amp;uact=8&amp;ved=0CAcQjRxqFQoTCK2PtpqotccCFUnaGgodbWgEpA&amp;url=http%3A%2F%2Fgallery4share.com%2Fc%2Fchromosome-insertion.html&amp;ei=7IzUVa3pBcm0a-3QkaAK&amp;bvm=bv.99804247,d.bGg&amp;psig=AFQjCNE9RWKQn2dO47jQrVXT002aFXDC6A&amp;ust=1440079461734809" TargetMode="Externa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/>
          </p:cNvSpPr>
          <p:nvPr>
            <p:ph type="title" idx="4294967295"/>
          </p:nvPr>
        </p:nvSpPr>
        <p:spPr>
          <a:xfrm>
            <a:off x="609600" y="1447800"/>
            <a:ext cx="8153400" cy="1981200"/>
          </a:xfrm>
        </p:spPr>
        <p:txBody>
          <a:bodyPr/>
          <a:lstStyle/>
          <a:p>
            <a:pPr algn="ctr"/>
            <a:r>
              <a:rPr lang="sr-Cyrl-CS" alt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 СТРУКТУРНЕ ХРОМОЗОМСКЕ АБЕРАЦИЈЕ</a:t>
            </a:r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pPr eaLnBrk="1" hangingPunct="1"/>
            <a:r>
              <a:rPr lang="sr-Cyrl-CS" altLang="en-US" sz="4600" dirty="0">
                <a:solidFill>
                  <a:schemeClr val="tx1"/>
                </a:solidFill>
              </a:rPr>
              <a:t>     </a:t>
            </a:r>
            <a:r>
              <a:rPr lang="sr-Cyrl-CS" altLang="en-US" sz="4600" b="1" u="sng" dirty="0">
                <a:solidFill>
                  <a:schemeClr val="tx1"/>
                </a:solidFill>
                <a:latin typeface="Arial" charset="0"/>
              </a:rPr>
              <a:t>Дицентрични хромозом</a:t>
            </a:r>
            <a:r>
              <a:rPr lang="en-US" altLang="en-US" sz="4600" b="1" u="sng" dirty="0">
                <a:solidFill>
                  <a:schemeClr val="tx1"/>
                </a:solidFill>
                <a:latin typeface="Arial" charset="0"/>
              </a:rPr>
              <a:t>и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524000"/>
            <a:ext cx="8458200" cy="1752600"/>
          </a:xfrm>
        </p:spPr>
        <p:txBody>
          <a:bodyPr/>
          <a:lstStyle/>
          <a:p>
            <a:pPr eaLnBrk="1" hangingPunct="1"/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Ретко настају спонтано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altLang="en-US" dirty="0">
                <a:latin typeface="Times New Roman" pitchFamily="18" charset="0"/>
                <a:cs typeface="Times New Roman" pitchFamily="18" charset="0"/>
              </a:rPr>
              <a:t>најчешће услед озрачивања (биолошки дозиметри озрачености)</a:t>
            </a:r>
            <a:endParaRPr lang="sr-Latn-CS" alt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Настају услед прекида и транслокације хроматида </a:t>
            </a:r>
            <a:endParaRPr lang="sr-Latn-CS" alt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en-US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dirty="0" err="1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табилни у хромозомском сету</a:t>
            </a: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EA93E27-E0DC-39F3-EEFE-82BF77A52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40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600" y="3581401"/>
            <a:ext cx="3904135" cy="304799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7C9F1FA-8F66-5938-5959-53249B6A4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3552930"/>
            <a:ext cx="3352800" cy="315267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b="1" u="sng" dirty="0">
                <a:solidFill>
                  <a:srgbClr val="E62F10"/>
                </a:solidFill>
                <a:latin typeface="Arial" charset="0"/>
              </a:rPr>
              <a:t>Инверзије</a:t>
            </a:r>
            <a:endParaRPr lang="en-US" altLang="en-US" b="1" u="sng" dirty="0">
              <a:solidFill>
                <a:srgbClr val="E62F10"/>
              </a:solidFill>
              <a:latin typeface="Arial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752600"/>
            <a:ext cx="8839200" cy="4530725"/>
          </a:xfrm>
        </p:spPr>
        <p:txBody>
          <a:bodyPr/>
          <a:lstStyle/>
          <a:p>
            <a:pPr eaLnBrk="1" hangingPunct="1">
              <a:defRPr/>
            </a:pP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Промена редоследа гена у хромозому за </a:t>
            </a: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180</a:t>
            </a:r>
            <a:r>
              <a:rPr lang="sr-Latn-CS" altLang="en-US" baseline="300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altLang="en-US" baseline="-25000" dirty="0">
                <a:latin typeface="Times New Roman" pitchFamily="18" charset="0"/>
                <a:cs typeface="Times New Roman" pitchFamily="18" charset="0"/>
              </a:rPr>
              <a:t>     </a:t>
            </a:r>
            <a:endParaRPr lang="sr-Cyrl-RS" altLang="en-US" baseline="30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RS" altLang="en-US" dirty="0">
                <a:latin typeface="Times New Roman" pitchFamily="18" charset="0"/>
                <a:cs typeface="Times New Roman" pitchFamily="18" charset="0"/>
              </a:rPr>
              <a:t>Настају услед 2 прекида у хромозому и окретања сегмента.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endParaRPr lang="en-US" altLang="en-US" baseline="30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sr-Latn-CS" altLang="en-US" baseline="30000" dirty="0"/>
          </a:p>
          <a:p>
            <a:pPr eaLnBrk="1" hangingPunct="1">
              <a:defRPr/>
            </a:pPr>
            <a:endParaRPr lang="sr-Latn-CS" altLang="en-US" dirty="0"/>
          </a:p>
          <a:p>
            <a:pPr eaLnBrk="1" hangingPunct="1">
              <a:defRPr/>
            </a:pPr>
            <a:endParaRPr lang="en-US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8BBE1-18F6-0D41-BC92-418695DB52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 l="13187" t="11245" r="10989" b="11646"/>
          <a:stretch/>
        </p:blipFill>
        <p:spPr>
          <a:xfrm>
            <a:off x="1828800" y="2960687"/>
            <a:ext cx="5486400" cy="365760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76200"/>
            <a:ext cx="8229600" cy="1139825"/>
          </a:xfrm>
        </p:spPr>
        <p:txBody>
          <a:bodyPr/>
          <a:lstStyle/>
          <a:p>
            <a:pPr eaLnBrk="1" hangingPunct="1"/>
            <a:r>
              <a:rPr lang="sr-Cyrl-CS" altLang="en-US" dirty="0">
                <a:solidFill>
                  <a:schemeClr val="tx1"/>
                </a:solidFill>
                <a:latin typeface="Arial" charset="0"/>
              </a:rPr>
              <a:t>Врсте инверзија</a:t>
            </a:r>
            <a:endParaRPr lang="en-US" altLang="en-US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D6311D-82B7-4F5E-8EC8-BEB7A6A09E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95400" y="1371600"/>
            <a:ext cx="6172200" cy="541020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29514"/>
            <a:ext cx="8229600" cy="838200"/>
          </a:xfrm>
        </p:spPr>
        <p:txBody>
          <a:bodyPr/>
          <a:lstStyle/>
          <a:p>
            <a:pPr eaLnBrk="1" hangingPunct="1"/>
            <a:r>
              <a:rPr lang="en-US" altLang="en-US" sz="3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Генетички</a:t>
            </a:r>
            <a:r>
              <a:rPr lang="en-US" alt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3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ризици</a:t>
            </a:r>
            <a:r>
              <a:rPr lang="en-US" alt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3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alt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alt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потомство</a:t>
            </a:r>
            <a:endParaRPr lang="en-US" altLang="en-US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28600" y="1447800"/>
            <a:ext cx="4343400" cy="5144809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en-US" altLang="en-US" b="1" dirty="0">
                <a:solidFill>
                  <a:srgbClr val="E62F1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Latn-CS" altLang="en-US" sz="2000" b="1" dirty="0">
                <a:solidFill>
                  <a:srgbClr val="E62F10"/>
                </a:solidFill>
                <a:latin typeface="Times New Roman" pitchFamily="18" charset="0"/>
                <a:cs typeface="Times New Roman" pitchFamily="18" charset="0"/>
              </a:rPr>
              <a:t>Перицентрична</a:t>
            </a:r>
            <a:endParaRPr lang="sr-Cyrl-CS" altLang="en-US" sz="2000" b="1" dirty="0">
              <a:solidFill>
                <a:srgbClr val="E62F1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sr-Cyrl-CS" altLang="en-US" sz="2000" b="1" dirty="0">
                <a:solidFill>
                  <a:srgbClr val="E62F1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Latn-CS" altLang="en-US" sz="2000" b="1" dirty="0">
                <a:solidFill>
                  <a:srgbClr val="E62F10"/>
                </a:solidFill>
                <a:latin typeface="Times New Roman" pitchFamily="18" charset="0"/>
                <a:cs typeface="Times New Roman" pitchFamily="18" charset="0"/>
              </a:rPr>
              <a:t> инв</a:t>
            </a:r>
            <a:r>
              <a:rPr lang="sr-Cyrl-CS" altLang="en-US" sz="2000" b="1" dirty="0">
                <a:solidFill>
                  <a:srgbClr val="E62F10"/>
                </a:solidFill>
                <a:latin typeface="Times New Roman" pitchFamily="18" charset="0"/>
                <a:cs typeface="Times New Roman" pitchFamily="18" charset="0"/>
              </a:rPr>
              <a:t>ерзија</a:t>
            </a:r>
          </a:p>
          <a:p>
            <a:pPr marL="533400" indent="-533400" eaLnBrk="1" hangingPunct="1">
              <a:buFont typeface="Wingdings" pitchFamily="2" charset="2"/>
              <a:buNone/>
            </a:pPr>
            <a:endParaRPr lang="en-US" altLang="en-US" sz="2000" b="1" dirty="0">
              <a:solidFill>
                <a:srgbClr val="E62F1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sr-Cyrl-RS" altLang="en-US" sz="2000" dirty="0">
                <a:latin typeface="Times New Roman" pitchFamily="18" charset="0"/>
                <a:cs typeface="Times New Roman" pitchFamily="18" charset="0"/>
              </a:rPr>
              <a:t>генотипски и фенотипски </a:t>
            </a:r>
            <a:r>
              <a:rPr lang="sr-Latn-CS" altLang="en-US" sz="2000" dirty="0">
                <a:latin typeface="Times New Roman" pitchFamily="18" charset="0"/>
                <a:cs typeface="Times New Roman" pitchFamily="18" charset="0"/>
              </a:rPr>
              <a:t>нормално дете</a:t>
            </a:r>
            <a:endParaRPr lang="en-US" altLang="en-US" sz="2000" dirty="0"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sr-Cyrl-RS" altLang="en-US" sz="2000" dirty="0">
                <a:latin typeface="Times New Roman" pitchFamily="18" charset="0"/>
                <a:cs typeface="Times New Roman" pitchFamily="18" charset="0"/>
              </a:rPr>
              <a:t> фенотипски </a:t>
            </a:r>
            <a:r>
              <a:rPr lang="sr-Latn-CS" altLang="en-US" sz="2000" dirty="0">
                <a:latin typeface="Times New Roman" pitchFamily="18" charset="0"/>
                <a:cs typeface="Times New Roman" pitchFamily="18" charset="0"/>
              </a:rPr>
              <a:t>нормално дете</a:t>
            </a:r>
            <a:r>
              <a:rPr lang="sr-Cyrl-RS" altLang="en-US" sz="20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Latn-CS" altLang="en-US" sz="2000" dirty="0">
                <a:latin typeface="Times New Roman" pitchFamily="18" charset="0"/>
                <a:cs typeface="Times New Roman" pitchFamily="18" charset="0"/>
              </a:rPr>
              <a:t> носилац инверзије</a:t>
            </a:r>
            <a:r>
              <a:rPr lang="sr-Cyrl-RS" altLang="en-US" sz="2000" dirty="0">
                <a:latin typeface="Times New Roman" pitchFamily="18" charset="0"/>
                <a:cs typeface="Times New Roman" pitchFamily="18" charset="0"/>
              </a:rPr>
              <a:t> (балансирани носилац)</a:t>
            </a:r>
            <a:endParaRPr lang="en-US" altLang="en-US" sz="2000" dirty="0"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sr-Latn-CS" altLang="en-US" sz="2000" dirty="0">
                <a:latin typeface="Times New Roman" pitchFamily="18" charset="0"/>
                <a:cs typeface="Times New Roman" pitchFamily="18" charset="0"/>
              </a:rPr>
              <a:t>фенотипски и генотипски аб</a:t>
            </a:r>
            <a:r>
              <a:rPr lang="sr-Cyrl-RS" altLang="en-US" sz="2000" dirty="0">
                <a:latin typeface="Times New Roman" pitchFamily="18" charset="0"/>
                <a:cs typeface="Times New Roman" pitchFamily="18" charset="0"/>
              </a:rPr>
              <a:t>ерантно</a:t>
            </a:r>
            <a:r>
              <a:rPr lang="sr-Latn-CS" altLang="en-US" sz="2000" dirty="0">
                <a:latin typeface="Times New Roman" pitchFamily="18" charset="0"/>
                <a:cs typeface="Times New Roman" pitchFamily="18" charset="0"/>
              </a:rPr>
              <a:t> дете</a:t>
            </a:r>
            <a:r>
              <a:rPr lang="sr-Cyrl-RS" altLang="en-US" sz="2000" dirty="0">
                <a:latin typeface="Times New Roman" pitchFamily="18" charset="0"/>
                <a:cs typeface="Times New Roman" pitchFamily="18" charset="0"/>
              </a:rPr>
              <a:t> услед делеција и дупликација гена на хромозому.</a:t>
            </a:r>
          </a:p>
          <a:p>
            <a:pPr marL="0" indent="0" eaLnBrk="1" hangingPunct="1">
              <a:buNone/>
            </a:pP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Пракса је показала да уколико  је родитељ балансирани носилац перицентричне инверзије </a:t>
            </a:r>
            <a:r>
              <a:rPr lang="ru-RU" altLang="en-US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ризик да се роди живо аберантно дете је  1-10%.</a:t>
            </a:r>
            <a:endParaRPr lang="sr-Cyrl-RS" altLang="en-US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endParaRPr lang="en-US" altLang="en-US" sz="2000" dirty="0"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buFont typeface="Wingdings" pitchFamily="2" charset="2"/>
              <a:buNone/>
            </a:pP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32292" y="1563409"/>
            <a:ext cx="4428811" cy="5029200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en-US" altLang="en-US" b="1" dirty="0">
                <a:solidFill>
                  <a:srgbClr val="E62F1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Latn-CS" altLang="en-US" sz="2400" b="1" dirty="0">
                <a:solidFill>
                  <a:srgbClr val="E62F10"/>
                </a:solidFill>
                <a:latin typeface="Times New Roman" pitchFamily="18" charset="0"/>
                <a:cs typeface="Times New Roman" pitchFamily="18" charset="0"/>
              </a:rPr>
              <a:t>Парацентрична </a:t>
            </a:r>
            <a:endParaRPr lang="sr-Cyrl-CS" altLang="en-US" sz="2400" b="1" dirty="0">
              <a:solidFill>
                <a:srgbClr val="E62F1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sr-Cyrl-CS" altLang="en-US" sz="2400" b="1" dirty="0">
                <a:solidFill>
                  <a:srgbClr val="E62F1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sr-Latn-CS" altLang="en-US" sz="2400" b="1" dirty="0">
                <a:solidFill>
                  <a:srgbClr val="E62F10"/>
                </a:solidFill>
                <a:latin typeface="Times New Roman" pitchFamily="18" charset="0"/>
                <a:cs typeface="Times New Roman" pitchFamily="18" charset="0"/>
              </a:rPr>
              <a:t>инв</a:t>
            </a:r>
            <a:r>
              <a:rPr lang="sr-Cyrl-CS" altLang="en-US" sz="2400" b="1" dirty="0">
                <a:solidFill>
                  <a:srgbClr val="E62F10"/>
                </a:solidFill>
                <a:latin typeface="Times New Roman" pitchFamily="18" charset="0"/>
                <a:cs typeface="Times New Roman" pitchFamily="18" charset="0"/>
              </a:rPr>
              <a:t>ерзија</a:t>
            </a:r>
            <a:endParaRPr lang="en-US" altLang="en-US" sz="2400" b="1" dirty="0">
              <a:solidFill>
                <a:srgbClr val="E62F1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sr-Cyrl-CS" altLang="en-US" sz="2400" dirty="0">
                <a:latin typeface="Times New Roman" pitchFamily="18" charset="0"/>
                <a:cs typeface="Times New Roman" pitchFamily="18" charset="0"/>
              </a:rPr>
              <a:t>генотипски и фенотипски </a:t>
            </a:r>
            <a:r>
              <a:rPr lang="sr-Latn-CS" altLang="en-US" sz="2400" dirty="0">
                <a:latin typeface="Times New Roman" pitchFamily="18" charset="0"/>
                <a:cs typeface="Times New Roman" pitchFamily="18" charset="0"/>
              </a:rPr>
              <a:t>нормално дете</a:t>
            </a:r>
            <a:endParaRPr lang="en-US" altLang="en-US" sz="2400" dirty="0"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sr-Latn-C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en-US" sz="2400" dirty="0">
                <a:latin typeface="Times New Roman" pitchFamily="18" charset="0"/>
                <a:cs typeface="Times New Roman" pitchFamily="18" charset="0"/>
              </a:rPr>
              <a:t>фенотипски нормално дете носилац инверзије (балансирани носилац)</a:t>
            </a:r>
            <a:endParaRPr lang="sr-Cyrl-CS" altLang="en-US" sz="2400" dirty="0"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sr-Latn-CS" altLang="en-US" sz="2400" dirty="0">
                <a:latin typeface="Times New Roman" pitchFamily="18" charset="0"/>
                <a:cs typeface="Times New Roman" pitchFamily="18" charset="0"/>
              </a:rPr>
              <a:t>    (50% гамета пропада </a:t>
            </a:r>
            <a:r>
              <a:rPr lang="sr-Cyrl-RS" altLang="en-US" sz="2400" dirty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sr-Latn-C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en-US" sz="2400" dirty="0">
                <a:latin typeface="Times New Roman" pitchFamily="18" charset="0"/>
                <a:cs typeface="Times New Roman" pitchFamily="18" charset="0"/>
              </a:rPr>
              <a:t>настанка </a:t>
            </a:r>
            <a:r>
              <a:rPr lang="sr-Latn-CS" altLang="en-US" sz="2400" dirty="0">
                <a:latin typeface="Times New Roman" pitchFamily="18" charset="0"/>
                <a:cs typeface="Times New Roman" pitchFamily="18" charset="0"/>
              </a:rPr>
              <a:t>дицент</a:t>
            </a:r>
            <a:r>
              <a:rPr lang="sr-Cyrl-CS" altLang="en-US" sz="24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sr-Latn-CS" altLang="en-US" sz="2400" dirty="0">
                <a:latin typeface="Times New Roman" pitchFamily="18" charset="0"/>
                <a:cs typeface="Times New Roman" pitchFamily="18" charset="0"/>
              </a:rPr>
              <a:t>ик</a:t>
            </a:r>
            <a:r>
              <a:rPr lang="sr-Cyrl-RS" altLang="en-US" sz="24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 altLang="en-US" sz="2400" dirty="0">
                <a:latin typeface="Times New Roman" pitchFamily="18" charset="0"/>
                <a:cs typeface="Times New Roman" pitchFamily="18" charset="0"/>
              </a:rPr>
              <a:t> и ацентри</a:t>
            </a:r>
            <a:r>
              <a:rPr lang="sr-Cyrl-RS" altLang="en-US" sz="2400" dirty="0">
                <a:latin typeface="Times New Roman" pitchFamily="18" charset="0"/>
                <a:cs typeface="Times New Roman" pitchFamily="18" charset="0"/>
              </a:rPr>
              <a:t>чног фрагмента, или ако дође до оплођења, то ће бити рани спонтани побачаји</a:t>
            </a:r>
            <a:r>
              <a:rPr lang="sr-Latn-CS" altLang="en-US" sz="24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algn="ctr" eaLnBrk="1" hangingPunct="1"/>
            <a:r>
              <a:rPr lang="sr-Cyrl-CS" altLang="en-US" b="1" u="sng">
                <a:solidFill>
                  <a:srgbClr val="E62F10"/>
                </a:solidFill>
                <a:latin typeface="Arial" charset="0"/>
              </a:rPr>
              <a:t>Транслокације</a:t>
            </a:r>
            <a:endParaRPr lang="en-US" altLang="en-US" b="1" u="sng">
              <a:solidFill>
                <a:srgbClr val="E62F10"/>
              </a:solidFill>
              <a:latin typeface="Arial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35163"/>
            <a:ext cx="8382000" cy="4694237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Размена генетичког материјала између два нехомолога хромозома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i="1" dirty="0">
                <a:latin typeface="Times New Roman" pitchFamily="18" charset="0"/>
                <a:cs typeface="Times New Roman" pitchFamily="18" charset="0"/>
              </a:rPr>
              <a:t>                           или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 Појава да се један хромозом или један његов део транслоцира на други</a:t>
            </a:r>
            <a:r>
              <a:rPr lang="sr-Cyrl-RS" alt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altLang="en-US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altLang="en-US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Могу да буду</a:t>
            </a: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еципрочне</a:t>
            </a: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обертсонове</a:t>
            </a: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ереципрочне транслокације (инсерције)</a:t>
            </a: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dirty="0">
              <a:latin typeface="Arial" charset="0"/>
            </a:endParaRP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122621"/>
            <a:ext cx="8229600" cy="1139825"/>
          </a:xfrm>
        </p:spPr>
        <p:txBody>
          <a:bodyPr/>
          <a:lstStyle/>
          <a:p>
            <a:pPr algn="ctr" eaLnBrk="1" hangingPunct="1"/>
            <a:r>
              <a:rPr lang="sr-Cyrl-CS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Реципрочне транслокације-</a:t>
            </a:r>
            <a:r>
              <a:rPr lang="sr-Cyrl-CS" alt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обостране размене сегмената међу нехомологим хромозомима</a:t>
            </a:r>
            <a:endParaRPr lang="en-US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3" name="Picture 3" descr="Trans_9_2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 cstate="print"/>
          <a:srcRect b="21633"/>
          <a:stretch/>
        </p:blipFill>
        <p:spPr>
          <a:xfrm>
            <a:off x="5071068" y="1986993"/>
            <a:ext cx="4038600" cy="3352800"/>
          </a:xfrm>
          <a:noFill/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5261568" y="5437224"/>
            <a:ext cx="3657600" cy="1006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 sz="2000" b="1" dirty="0"/>
              <a:t>Филаделфија хромозом -</a:t>
            </a:r>
            <a:r>
              <a:rPr lang="sr-Cyrl-CS" altLang="en-US" sz="2000" dirty="0"/>
              <a:t>хронична</a:t>
            </a:r>
            <a:r>
              <a:rPr lang="sr-Cyrl-CS" altLang="en-US" sz="2000" b="1" dirty="0"/>
              <a:t> </a:t>
            </a:r>
            <a:r>
              <a:rPr lang="sr-Cyrl-CS" altLang="en-US" sz="2000" dirty="0"/>
              <a:t>мијелоидна</a:t>
            </a:r>
            <a:r>
              <a:rPr lang="sr-Cyrl-CS" altLang="en-US" sz="2000" b="1" dirty="0"/>
              <a:t> </a:t>
            </a:r>
            <a:r>
              <a:rPr lang="sr-Cyrl-CS" altLang="en-US" sz="2000" dirty="0"/>
              <a:t>леукемија</a:t>
            </a:r>
            <a:endParaRPr lang="en-US" alt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013E23-F391-5AF1-4338-8F6AF28E23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l="15000" r="15833" b="21667"/>
          <a:stretch/>
        </p:blipFill>
        <p:spPr>
          <a:xfrm>
            <a:off x="642016" y="1382032"/>
            <a:ext cx="3514411" cy="2438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27D72A1-E084-5D61-946F-E668B4B243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015" y="3956767"/>
            <a:ext cx="3240415" cy="2766051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pPr eaLnBrk="1" hangingPunct="1"/>
            <a:r>
              <a:rPr lang="sr-Cyrl-CS" altLang="en-US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Генетички ризик за потомство</a:t>
            </a:r>
            <a:endParaRPr lang="en-US" altLang="en-US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sr-Latn-CS" altLang="en-US" b="1" dirty="0">
                <a:solidFill>
                  <a:srgbClr val="E62F10"/>
                </a:solidFill>
                <a:latin typeface="Times New Roman" pitchFamily="18" charset="0"/>
                <a:cs typeface="Times New Roman" pitchFamily="18" charset="0"/>
              </a:rPr>
              <a:t>Теоретск</a:t>
            </a:r>
            <a:r>
              <a:rPr lang="en-US" altLang="en-US" b="1" dirty="0">
                <a:solidFill>
                  <a:srgbClr val="E62F1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50% потомак са небалансираном транслокацијом</a:t>
            </a: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25% носилац балансиране транслокације</a:t>
            </a: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25% генотипски и фенотипски нормал</a:t>
            </a:r>
            <a:r>
              <a:rPr lang="sr-Cyrl-RS" altLang="en-US" dirty="0">
                <a:latin typeface="Times New Roman" pitchFamily="18" charset="0"/>
                <a:cs typeface="Times New Roman" pitchFamily="18" charset="0"/>
              </a:rPr>
              <a:t>ан потомак</a:t>
            </a: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/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sr-Latn-CS" altLang="en-US" b="1">
                <a:solidFill>
                  <a:srgbClr val="E62F10"/>
                </a:solidFill>
                <a:latin typeface="Times New Roman" pitchFamily="18" charset="0"/>
                <a:cs typeface="Times New Roman" pitchFamily="18" charset="0"/>
              </a:rPr>
              <a:t>Пракса је показала</a:t>
            </a:r>
            <a:endParaRPr lang="en-US" altLang="en-US" b="1">
              <a:solidFill>
                <a:srgbClr val="E62F1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sr-Latn-CS" altLang="en-US">
                <a:latin typeface="Times New Roman" pitchFamily="18" charset="0"/>
                <a:cs typeface="Times New Roman" pitchFamily="18" charset="0"/>
              </a:rPr>
              <a:t>7% генотипски и фенотипски аберантних ако је </a:t>
            </a:r>
            <a:r>
              <a:rPr lang="sr-Latn-CS" altLang="en-US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мајка</a:t>
            </a:r>
            <a:r>
              <a:rPr lang="sr-Latn-CS" altLang="en-US">
                <a:latin typeface="Times New Roman" pitchFamily="18" charset="0"/>
                <a:cs typeface="Times New Roman" pitchFamily="18" charset="0"/>
              </a:rPr>
              <a:t> носилац</a:t>
            </a:r>
            <a:endParaRPr lang="en-US" altLang="en-US"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sr-Latn-CS" altLang="en-US">
                <a:latin typeface="Times New Roman" pitchFamily="18" charset="0"/>
                <a:cs typeface="Times New Roman" pitchFamily="18" charset="0"/>
              </a:rPr>
              <a:t>3% аберантних ако је </a:t>
            </a:r>
            <a:r>
              <a:rPr lang="sr-Latn-CS" altLang="en-US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отац</a:t>
            </a:r>
            <a:r>
              <a:rPr lang="sr-Latn-CS" altLang="en-US">
                <a:latin typeface="Times New Roman" pitchFamily="18" charset="0"/>
                <a:cs typeface="Times New Roman" pitchFamily="18" charset="0"/>
              </a:rPr>
              <a:t> носилац транслокације</a:t>
            </a:r>
            <a:endParaRPr lang="en-US" altLang="en-US">
              <a:latin typeface="Times New Roman" pitchFamily="18" charset="0"/>
              <a:cs typeface="Times New Roman" pitchFamily="18" charset="0"/>
            </a:endParaRPr>
          </a:p>
          <a:p>
            <a:pPr marL="533400" indent="-533400" eaLnBrk="1" hangingPunct="1"/>
            <a:endParaRPr lang="en-US" altLang="en-US">
              <a:latin typeface="Arial" charset="0"/>
            </a:endParaRP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8229600" cy="1139825"/>
          </a:xfrm>
        </p:spPr>
        <p:txBody>
          <a:bodyPr/>
          <a:lstStyle/>
          <a:p>
            <a:pPr eaLnBrk="1" hangingPunct="1"/>
            <a:r>
              <a:rPr lang="sr-Cyrl-CS" altLang="en-US" sz="3400" b="1" u="sng">
                <a:solidFill>
                  <a:srgbClr val="E62F10"/>
                </a:solidFill>
                <a:latin typeface="Arial" charset="0"/>
              </a:rPr>
              <a:t>Робертсонове транслокације</a:t>
            </a:r>
            <a:r>
              <a:rPr lang="sr-Cyrl-CS" altLang="en-US" sz="3400" b="1">
                <a:solidFill>
                  <a:schemeClr val="tx1"/>
                </a:solidFill>
                <a:latin typeface="Arial" charset="0"/>
              </a:rPr>
              <a:t> -</a:t>
            </a:r>
            <a:r>
              <a:rPr lang="sr-Cyrl-CS" altLang="en-US" sz="3400" b="1" u="sng">
                <a:solidFill>
                  <a:schemeClr val="tx1"/>
                </a:solidFill>
                <a:latin typeface="Arial" charset="0"/>
              </a:rPr>
              <a:t>центричне фузије</a:t>
            </a:r>
            <a:endParaRPr lang="en-US" altLang="en-US" sz="3400" b="1" u="sng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3640" y="1849437"/>
            <a:ext cx="40386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То су транслокације</a:t>
            </a:r>
            <a:r>
              <a:rPr lang="sr-Cyrl-RS" altLang="en-US" dirty="0">
                <a:latin typeface="Times New Roman" pitchFamily="18" charset="0"/>
                <a:cs typeface="Times New Roman" pitchFamily="18" charset="0"/>
              </a:rPr>
              <a:t> између</a:t>
            </a: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 акроцентричних хромозома</a:t>
            </a:r>
          </a:p>
          <a:p>
            <a:pPr eaLnBrk="1" hangingPunct="1">
              <a:buFont typeface="Wingdings" pitchFamily="2" charset="2"/>
              <a:buNone/>
            </a:pPr>
            <a:endParaRPr lang="sr-Cyrl-CS" alt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Могу да буду</a:t>
            </a: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buFont typeface="Wingdings" pitchFamily="2" charset="2"/>
              <a:buChar char=""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b="1" dirty="0">
                <a:latin typeface="Times New Roman" pitchFamily="18" charset="0"/>
                <a:cs typeface="Times New Roman" pitchFamily="18" charset="0"/>
              </a:rPr>
              <a:t>хомологе </a:t>
            </a:r>
            <a:endParaRPr lang="sr-Cyrl-CS" altLang="en-US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"/>
            </a:pP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b="1" dirty="0">
                <a:latin typeface="Times New Roman" pitchFamily="18" charset="0"/>
                <a:cs typeface="Times New Roman" pitchFamily="18" charset="0"/>
              </a:rPr>
              <a:t>хетерологе </a:t>
            </a: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(нехомологе)</a:t>
            </a:r>
          </a:p>
        </p:txBody>
      </p:sp>
      <p:pic>
        <p:nvPicPr>
          <p:cNvPr id="22532" name="Picture 4" descr="cfusion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086600" y="152400"/>
            <a:ext cx="1989138" cy="939800"/>
          </a:xfrm>
          <a:noFill/>
        </p:spPr>
      </p:pic>
      <p:pic>
        <p:nvPicPr>
          <p:cNvPr id="22533" name="Picture 5" descr="the acrocentric chromosom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595158"/>
            <a:ext cx="41529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 Box 7"/>
          <p:cNvSpPr txBox="1">
            <a:spLocks noChangeArrowheads="1"/>
          </p:cNvSpPr>
          <p:nvPr/>
        </p:nvSpPr>
        <p:spPr bwMode="auto">
          <a:xfrm>
            <a:off x="7242969" y="2994811"/>
            <a:ext cx="16764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 sz="1200" b="1" dirty="0"/>
              <a:t>Акроцентрични хромозоми</a:t>
            </a:r>
            <a:endParaRPr lang="en-US" altLang="en-US" sz="1200" b="1" dirty="0"/>
          </a:p>
        </p:txBody>
      </p:sp>
      <p:pic>
        <p:nvPicPr>
          <p:cNvPr id="22535" name="Picture 9" descr="http://www.mun.ca/biology/scarr/iGen3_16_18_Figure-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4237037"/>
            <a:ext cx="41148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991600" cy="857250"/>
          </a:xfrm>
        </p:spPr>
        <p:txBody>
          <a:bodyPr/>
          <a:lstStyle/>
          <a:p>
            <a:pPr eaLnBrk="1" hangingPunct="1"/>
            <a:r>
              <a:rPr lang="sr-Cyrl-CS" altLang="en-US" sz="3200" b="1" u="sng">
                <a:solidFill>
                  <a:srgbClr val="0000FF"/>
                </a:solidFill>
                <a:latin typeface="Arial" charset="0"/>
              </a:rPr>
              <a:t>Хомологе Робертсонове транслокације</a:t>
            </a:r>
            <a:endParaRPr lang="en-US" altLang="en-US" sz="3200" b="1" u="sng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05000"/>
            <a:ext cx="8839200" cy="4800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То су транслокације између два хомолога акроцентрична хромозома (пр. 21 21, 22 22, 15 15...).</a:t>
            </a: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6" name="Picture 4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048000"/>
            <a:ext cx="482917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3962400" y="4800600"/>
            <a:ext cx="1066800" cy="3048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 sz="1400" b="1" dirty="0"/>
              <a:t>Мејоза</a:t>
            </a:r>
            <a:endParaRPr lang="en-US" altLang="en-US" sz="1400" b="1" dirty="0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5105400" y="4343400"/>
            <a:ext cx="1295400" cy="396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 sz="1000" b="1" dirty="0"/>
              <a:t>Робертсонова транслокација</a:t>
            </a:r>
            <a:endParaRPr lang="en-US" altLang="en-US" sz="1000" b="1" dirty="0"/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2438401" y="4495800"/>
            <a:ext cx="1600200" cy="2444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altLang="en-US" sz="1000" b="1" dirty="0"/>
              <a:t>Нормална ћелија</a:t>
            </a:r>
            <a:endParaRPr lang="en-US" altLang="en-US" sz="1000" b="1" dirty="0"/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" y="838200"/>
            <a:ext cx="8458200" cy="457200"/>
          </a:xfrm>
        </p:spPr>
        <p:txBody>
          <a:bodyPr/>
          <a:lstStyle/>
          <a:p>
            <a:pPr algn="ctr" eaLnBrk="1" hangingPunct="1"/>
            <a:r>
              <a:rPr lang="sr-Cyrl-CS" altLang="en-US" sz="3200" b="1" u="sng">
                <a:solidFill>
                  <a:srgbClr val="0000FF"/>
                </a:solidFill>
                <a:latin typeface="Arial" charset="0"/>
              </a:rPr>
              <a:t>Нехомологе Робертсонове транслокације</a:t>
            </a:r>
            <a:r>
              <a:rPr lang="en-US" altLang="en-US" sz="3200" b="1" u="sng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US" altLang="en-US" sz="3200" b="1">
                <a:solidFill>
                  <a:srgbClr val="0000FF"/>
                </a:solidFill>
                <a:latin typeface="Arial" charset="0"/>
              </a:rPr>
              <a:t>пр.14,21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00353" y="1905000"/>
            <a:ext cx="3733800" cy="4530725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типова гамета</a:t>
            </a: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-н</a:t>
            </a: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ормал</a:t>
            </a: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ни</a:t>
            </a: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-с</a:t>
            </a: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а транслокацијом</a:t>
            </a: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,21</a:t>
            </a: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-т</a:t>
            </a: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ранслоцирани и 21</a:t>
            </a: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-т</a:t>
            </a: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ранслоцирани и 1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marL="0" indent="0" eaLnBrk="1" hangingPunct="1">
              <a:buNone/>
            </a:pP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-с</a:t>
            </a: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амо 1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 нема 21</a:t>
            </a: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-с</a:t>
            </a: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амо 21</a:t>
            </a:r>
            <a:r>
              <a:rPr lang="sr-Cyrl-CS" altLang="en-US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 нема 1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0" name="Picture 4" descr="Text Box: 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 b="17990"/>
          <a:stretch>
            <a:fillRect/>
          </a:stretch>
        </p:blipFill>
        <p:spPr bwMode="auto">
          <a:xfrm>
            <a:off x="3962400" y="1752600"/>
            <a:ext cx="5181600" cy="4530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8176208" y="4515269"/>
            <a:ext cx="457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</p:txBody>
      </p:sp>
      <p:sp>
        <p:nvSpPr>
          <p:cNvPr id="8" name="Rectangle 7"/>
          <p:cNvSpPr/>
          <p:nvPr/>
        </p:nvSpPr>
        <p:spPr>
          <a:xfrm>
            <a:off x="7330644" y="4598376"/>
            <a:ext cx="556085" cy="276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T14,21 21</a:t>
            </a:r>
          </a:p>
        </p:txBody>
      </p:sp>
      <p:sp>
        <p:nvSpPr>
          <p:cNvPr id="9" name="Rectangle 8"/>
          <p:cNvSpPr/>
          <p:nvPr/>
        </p:nvSpPr>
        <p:spPr>
          <a:xfrm>
            <a:off x="6748541" y="4598377"/>
            <a:ext cx="457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14038" y="4537563"/>
            <a:ext cx="609600" cy="276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  <a:p>
            <a:pPr algn="ctr">
              <a:defRPr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14,21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303348" y="4591050"/>
            <a:ext cx="585788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14,21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656137" y="4572000"/>
            <a:ext cx="5334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14,21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CF413-D394-74CF-02EB-E70C1CD7D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704850"/>
          </a:xfrm>
        </p:spPr>
        <p:txBody>
          <a:bodyPr/>
          <a:lstStyle/>
          <a:p>
            <a:r>
              <a:rPr lang="sr-Cyrl-R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Структурне хромозомске аберације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7FC372-66EE-F3CE-9AE5-D3EEC97BA8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5029200"/>
          </a:xfrm>
        </p:spPr>
        <p:txBody>
          <a:bodyPr/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основи структурних хромозомских аберација налази </a:t>
            </a:r>
            <a:r>
              <a:rPr lang="sr-Cyrl-R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 прекид у хромозому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услед чега долази до повезивања погрешних делова хромозома.</a:t>
            </a:r>
          </a:p>
          <a:p>
            <a:r>
              <a:rPr lang="sr-Cyrl-R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Прекиди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Хромозомски-обухватају обе хроматиде хромозома</a:t>
            </a:r>
          </a:p>
          <a:p>
            <a:pPr marL="0" indent="0">
              <a:buNone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Хроматидни-дешавају се само на једној хроматиди</a:t>
            </a:r>
          </a:p>
          <a:p>
            <a:pPr marL="0" indent="0">
              <a:buNone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Изохроматидни-одухватају обе хроматиде у истом генском локусу</a:t>
            </a:r>
          </a:p>
          <a:p>
            <a:r>
              <a:rPr lang="sr-Cyrl-R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Узроци прекида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RS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Генетички фактори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повећана ломљивост хромозома, фрагилна места на хромозомима</a:t>
            </a:r>
          </a:p>
          <a:p>
            <a:pPr marL="0" indent="0">
              <a:buNone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RS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Кластогени агенси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(узрокују прекиде у хромозомима):</a:t>
            </a:r>
          </a:p>
          <a:p>
            <a:pPr marL="0" indent="0">
              <a:buNone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физички агенси -зрачења</a:t>
            </a:r>
          </a:p>
          <a:p>
            <a:pPr marL="0" indent="0">
              <a:buNone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хемијски агенси</a:t>
            </a:r>
          </a:p>
          <a:p>
            <a:pPr marL="0" indent="0">
              <a:buNone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биолошки агенси-вируси</a:t>
            </a:r>
          </a:p>
          <a:p>
            <a:pPr marL="0" indent="0">
              <a:buNone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RS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Спонтани прекиди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9791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85800"/>
            <a:ext cx="8229600" cy="1139825"/>
          </a:xfrm>
        </p:spPr>
        <p:txBody>
          <a:bodyPr/>
          <a:lstStyle/>
          <a:p>
            <a:pPr algn="ctr" eaLnBrk="1" hangingPunct="1"/>
            <a:r>
              <a:rPr lang="sr-Latn-CS" altLang="en-US" sz="3600" b="1">
                <a:solidFill>
                  <a:srgbClr val="0000FF"/>
                </a:solidFill>
                <a:latin typeface="Arial" charset="0"/>
              </a:rPr>
              <a:t>Нереципрочне транслокације</a:t>
            </a:r>
            <a:r>
              <a:rPr lang="sr-Cyrl-CS" altLang="en-US" sz="3600" b="1">
                <a:solidFill>
                  <a:srgbClr val="0000FF"/>
                </a:solidFill>
                <a:latin typeface="Arial" charset="0"/>
              </a:rPr>
              <a:t> </a:t>
            </a:r>
            <a:r>
              <a:rPr lang="sr-Latn-CS" altLang="en-US" sz="3600" b="1">
                <a:solidFill>
                  <a:srgbClr val="0000FF"/>
                </a:solidFill>
                <a:latin typeface="Arial" charset="0"/>
              </a:rPr>
              <a:t>-</a:t>
            </a:r>
            <a:br>
              <a:rPr lang="sr-Cyrl-CS" altLang="en-US" sz="3600" b="1">
                <a:solidFill>
                  <a:srgbClr val="0000FF"/>
                </a:solidFill>
                <a:latin typeface="Arial" charset="0"/>
              </a:rPr>
            </a:br>
            <a:r>
              <a:rPr lang="sr-Latn-CS" altLang="en-US" sz="3600" b="1">
                <a:solidFill>
                  <a:srgbClr val="0000FF"/>
                </a:solidFill>
                <a:latin typeface="Arial" charset="0"/>
              </a:rPr>
              <a:t>инсерције</a:t>
            </a:r>
            <a:endParaRPr lang="en-US" altLang="en-US" sz="3600" b="1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841534"/>
            <a:ext cx="4267200" cy="4940265"/>
          </a:xfrm>
        </p:spPr>
        <p:txBody>
          <a:bodyPr/>
          <a:lstStyle/>
          <a:p>
            <a:pPr eaLnBrk="1" hangingPunct="1"/>
            <a:r>
              <a:rPr lang="sr-Latn-CS" altLang="en-US" sz="2400" dirty="0">
                <a:latin typeface="Times New Roman" pitchFamily="18" charset="0"/>
                <a:cs typeface="Times New Roman" pitchFamily="18" charset="0"/>
              </a:rPr>
              <a:t>Транслоцира се генетички материјал са једног на други хромозом, или са једног места на друго на истом хромозому. </a:t>
            </a:r>
            <a:endParaRPr lang="sr-Cyrl-CS" alt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Latn-CS" altLang="en-US" sz="2400" dirty="0">
                <a:latin typeface="Times New Roman" pitchFamily="18" charset="0"/>
                <a:cs typeface="Times New Roman" pitchFamily="18" charset="0"/>
              </a:rPr>
              <a:t>Потребна су 3 прекида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једном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хромозому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2  и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другом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прекид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alt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Cyrl-RS" altLang="en-US" sz="2400" dirty="0">
                <a:latin typeface="Times New Roman" pitchFamily="18" charset="0"/>
                <a:cs typeface="Times New Roman" pitchFamily="18" charset="0"/>
              </a:rPr>
              <a:t>50% је ризик да ће родитељ који је балансирани носилац инсерције добити аберантно дете са дупликацијом или делецијом хромозома.</a:t>
            </a:r>
            <a:endParaRPr lang="en-US" alt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5" descr="http://web2.mendelu.cz/af_291_projekty2/vseo/files/26/667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590800"/>
            <a:ext cx="342900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9FCB6-8D2A-62C5-F52B-8D586FD0E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00100"/>
          </a:xfrm>
        </p:spPr>
        <p:txBody>
          <a:bodyPr/>
          <a:lstStyle/>
          <a:p>
            <a:r>
              <a:rPr lang="sr-Cyrl-R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Структурне хромозомске аберације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4D4BE7E-E6F7-8F20-4587-05723D5CDA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7400" y="1872861"/>
            <a:ext cx="4127350" cy="1261981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FD462DB-B127-11B1-CF42-07F0716190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648" y="3271812"/>
            <a:ext cx="3505504" cy="12619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91338B8-C8CA-83AF-7082-41B4547598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3271811"/>
            <a:ext cx="2847079" cy="12619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5B9A7B0-67B8-E43F-63DB-E2FD855DEF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6400" y="4898085"/>
            <a:ext cx="5614903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869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idx="1"/>
          </p:nvPr>
        </p:nvSpPr>
        <p:spPr>
          <a:xfrm>
            <a:off x="838200" y="2090074"/>
            <a:ext cx="4572000" cy="3856038"/>
          </a:xfrm>
        </p:spPr>
        <p:txBody>
          <a:bodyPr/>
          <a:lstStyle/>
          <a:p>
            <a:pPr eaLnBrk="1" hangingPunct="1"/>
            <a:r>
              <a:rPr lang="sr-Cyrl-CS" altLang="en-US" b="1" dirty="0">
                <a:latin typeface="Times New Roman" pitchFamily="18" charset="0"/>
                <a:cs typeface="Times New Roman" pitchFamily="18" charset="0"/>
              </a:rPr>
              <a:t>ДЕЛЕЦИЈЕ</a:t>
            </a:r>
            <a:endParaRPr lang="en-US" altLang="en-US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Cyrl-CS" altLang="en-US" b="1" dirty="0">
                <a:latin typeface="Times New Roman" pitchFamily="18" charset="0"/>
                <a:cs typeface="Times New Roman" pitchFamily="18" charset="0"/>
              </a:rPr>
              <a:t>ДУПЛИКАЦИЈЕ</a:t>
            </a:r>
            <a:endParaRPr lang="en-US" altLang="en-US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Cyrl-CS" altLang="en-US" b="1" dirty="0">
                <a:latin typeface="Times New Roman" pitchFamily="18" charset="0"/>
                <a:cs typeface="Times New Roman" pitchFamily="18" charset="0"/>
              </a:rPr>
              <a:t>ИНВЕРЗИЈЕ</a:t>
            </a:r>
            <a:endParaRPr lang="en-US" altLang="en-US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Cyrl-CS" altLang="en-US" b="1" dirty="0">
                <a:latin typeface="Times New Roman" pitchFamily="18" charset="0"/>
                <a:cs typeface="Times New Roman" pitchFamily="18" charset="0"/>
              </a:rPr>
              <a:t>ТРАНСЛОКАЦИЈЕ</a:t>
            </a:r>
            <a:endParaRPr lang="en-US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685800"/>
            <a:ext cx="80772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sr-Cyrl-R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Врсте структурних хромозомских аберација: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19873" y="533400"/>
            <a:ext cx="8229600" cy="685800"/>
          </a:xfrm>
        </p:spPr>
        <p:txBody>
          <a:bodyPr/>
          <a:lstStyle/>
          <a:p>
            <a:pPr eaLnBrk="1" hangingPunct="1"/>
            <a:r>
              <a:rPr lang="sr-Cyrl-CS" altLang="en-US" sz="3600" b="1" dirty="0">
                <a:solidFill>
                  <a:srgbClr val="E62F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Делеција </a:t>
            </a:r>
            <a:r>
              <a:rPr lang="sr-Cyrl-C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sr-Cyrl-CS" alt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парцијална монозомија</a:t>
            </a:r>
            <a:endParaRPr lang="en-US" alt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76200" y="1371600"/>
            <a:ext cx="8991600" cy="53340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sr-Cyrl-RS" altLang="en-US" dirty="0">
                <a:latin typeface="Times New Roman" pitchFamily="18" charset="0"/>
                <a:cs typeface="Times New Roman" pitchFamily="18" charset="0"/>
              </a:rPr>
              <a:t>Делеције могу да буду: 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sr-Cyrl-RS" altLang="en-US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-чисте делеције и 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sr-Cyrl-RS" altLang="en-US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-делеције у комбинацији са дупликацијом.</a:t>
            </a:r>
            <a:endParaRPr lang="sr-Latn-CS" altLang="en-US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sr-Cyrl-RS" altLang="en-US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sr-Latn-CS" altLang="en-US" b="1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Чисте делеције</a:t>
            </a:r>
            <a:r>
              <a:rPr lang="sr-Cyrl-CS" altLang="en-US" b="1" u="sng" dirty="0">
                <a:solidFill>
                  <a:srgbClr val="E62F1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b="1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sr-Cyrl-CS" alt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en-US" dirty="0">
                <a:latin typeface="Times New Roman" pitchFamily="18" charset="0"/>
                <a:cs typeface="Times New Roman" pitchFamily="18" charset="0"/>
              </a:rPr>
              <a:t>настају услед </a:t>
            </a:r>
            <a:r>
              <a:rPr lang="sr-Latn-CS" altLang="en-US" dirty="0">
                <a:latin typeface="Times New Roman" pitchFamily="18" charset="0"/>
                <a:cs typeface="Times New Roman" pitchFamily="18" charset="0"/>
              </a:rPr>
              <a:t>прекида у хромозому и губитка прекинутог дела</a:t>
            </a:r>
            <a:r>
              <a:rPr lang="sr-Cyrl-RS" altLang="en-US" dirty="0">
                <a:latin typeface="Times New Roman" pitchFamily="18" charset="0"/>
                <a:cs typeface="Times New Roman" pitchFamily="18" charset="0"/>
              </a:rPr>
              <a:t>. Могу да буду:</a:t>
            </a:r>
            <a:endParaRPr lang="en-US" altLang="en-US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sr-Latn-CS" altLang="en-US" sz="2400" b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Терминалне </a:t>
            </a:r>
            <a:r>
              <a:rPr lang="sr-Cyrl-RS" altLang="en-US" sz="2400" b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делеције</a:t>
            </a:r>
            <a:r>
              <a:rPr lang="sr-Cyrl-CS" alt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sz="24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alt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sz="2400" dirty="0">
                <a:latin typeface="Times New Roman" pitchFamily="18" charset="0"/>
                <a:cs typeface="Times New Roman" pitchFamily="18" charset="0"/>
              </a:rPr>
              <a:t>последица прекида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altLang="en-US" sz="2400" dirty="0">
                <a:latin typeface="Times New Roman" pitchFamily="18" charset="0"/>
                <a:cs typeface="Times New Roman" pitchFamily="18" charset="0"/>
              </a:rPr>
              <a:t>теломери хромозома.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У</a:t>
            </a:r>
            <a:r>
              <a:rPr lang="sr-Cyrl-CS" altLang="en-US" sz="2400" dirty="0">
                <a:latin typeface="Times New Roman" pitchFamily="18" charset="0"/>
                <a:cs typeface="Times New Roman" pitchFamily="18" charset="0"/>
              </a:rPr>
              <a:t>след прекида на обе теломере хромозома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dirty="0" err="1">
                <a:latin typeface="Times New Roman" pitchFamily="18" charset="0"/>
                <a:cs typeface="Times New Roman" pitchFamily="18" charset="0"/>
              </a:rPr>
              <a:t>прстенасти</a:t>
            </a:r>
            <a:r>
              <a:rPr lang="en-US" altLang="en-US" sz="2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altLang="en-US" sz="2400" i="1" dirty="0">
                <a:latin typeface="Times New Roman" pitchFamily="18" charset="0"/>
                <a:cs typeface="Times New Roman" pitchFamily="18" charset="0"/>
              </a:rPr>
              <a:t>ring</a:t>
            </a:r>
            <a:r>
              <a:rPr lang="sr-Latn-CS" altLang="en-US" sz="2400" dirty="0">
                <a:latin typeface="Times New Roman" pitchFamily="18" charset="0"/>
                <a:cs typeface="Times New Roman" pitchFamily="18" charset="0"/>
              </a:rPr>
              <a:t> хромозом</a:t>
            </a:r>
            <a:r>
              <a:rPr lang="sr-Latn-RS" alt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altLang="en-US" sz="24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 typeface="Wingdings 2" pitchFamily="18" charset="2"/>
              <a:buNone/>
            </a:pPr>
            <a:endParaRPr lang="sr-Cyrl-CS" alt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 typeface="Wingdings 2" pitchFamily="18" charset="2"/>
              <a:buNone/>
            </a:pPr>
            <a:endParaRPr lang="sr-Cyrl-CS" alt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 typeface="Wingdings 2" pitchFamily="18" charset="2"/>
              <a:buNone/>
            </a:pPr>
            <a:endParaRPr lang="sr-Cyrl-CS" altLang="en-US" sz="2400" b="1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endParaRPr lang="sr-Latn-RS" altLang="en-US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endParaRPr lang="sr-Latn-RS" altLang="en-US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rin_chr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4814" y="4857541"/>
            <a:ext cx="2731694" cy="1737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D42A963-9836-7EAD-994E-E1F20F832C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00" t="28218" r="10833" b="8889"/>
          <a:stretch/>
        </p:blipFill>
        <p:spPr>
          <a:xfrm>
            <a:off x="1295400" y="4880987"/>
            <a:ext cx="2731694" cy="173736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1B9665-DE8D-60EF-47FD-884456F0EE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447800"/>
            <a:ext cx="8229600" cy="4800600"/>
          </a:xfrm>
        </p:spPr>
        <p:txBody>
          <a:bodyPr/>
          <a:lstStyle/>
          <a:p>
            <a:pPr marL="0" indent="0">
              <a:buNone/>
            </a:pPr>
            <a:r>
              <a:rPr lang="sr-Latn-CS" altLang="en-US" sz="2800" b="1" u="sng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Интерстицијалн</a:t>
            </a:r>
            <a:r>
              <a:rPr lang="sr-Cyrl-RS" altLang="en-US" sz="2800" b="1" u="sng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Latn-CS" altLang="en-US" sz="2800" b="1" u="sng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делециј</a:t>
            </a:r>
            <a:r>
              <a:rPr lang="sr-Cyrl-RS" altLang="en-US" sz="2800" b="1" u="sng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CS" alt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sz="28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alt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sz="2800" dirty="0">
                <a:latin typeface="Times New Roman" pitchFamily="18" charset="0"/>
                <a:cs typeface="Times New Roman" pitchFamily="18" charset="0"/>
              </a:rPr>
              <a:t>услед два прекида, па се</a:t>
            </a:r>
            <a:r>
              <a:rPr lang="sr-Cyrl-CS" alt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sz="2800" dirty="0">
                <a:latin typeface="Times New Roman" pitchFamily="18" charset="0"/>
                <a:cs typeface="Times New Roman" pitchFamily="18" charset="0"/>
              </a:rPr>
              <a:t>фрагмент између прекида губи</a:t>
            </a:r>
            <a:r>
              <a:rPr lang="sr-Cyrl-CS" alt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sz="2800" dirty="0">
                <a:latin typeface="Times New Roman" pitchFamily="18" charset="0"/>
                <a:cs typeface="Times New Roman" pitchFamily="18" charset="0"/>
              </a:rPr>
              <a:t>(5p</a:t>
            </a:r>
            <a:r>
              <a:rPr lang="sr-Latn-CS" altLang="en-US" sz="28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altLang="en-US" sz="2800" dirty="0">
                <a:latin typeface="Times New Roman" pitchFamily="18" charset="0"/>
                <a:cs typeface="Times New Roman" pitchFamily="18" charset="0"/>
              </a:rPr>
              <a:t>, 4p</a:t>
            </a:r>
            <a:r>
              <a:rPr lang="sr-Latn-CS" altLang="en-US" sz="28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altLang="en-US" sz="2800" dirty="0">
                <a:latin typeface="Times New Roman" pitchFamily="18" charset="0"/>
                <a:cs typeface="Times New Roman" pitchFamily="18" charset="0"/>
              </a:rPr>
              <a:t>, 9p</a:t>
            </a:r>
            <a:r>
              <a:rPr lang="sr-Latn-CS" altLang="en-US" sz="28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altLang="en-US" sz="28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Latn-RS" altLang="en-US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alt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202B3E-1F7F-FD69-C63E-53DD9E6EF6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t="20317" b="8571"/>
          <a:stretch/>
        </p:blipFill>
        <p:spPr>
          <a:xfrm>
            <a:off x="1676400" y="2895600"/>
            <a:ext cx="49530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122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229600" cy="1085850"/>
          </a:xfrm>
        </p:spPr>
        <p:txBody>
          <a:bodyPr/>
          <a:lstStyle/>
          <a:p>
            <a:pPr algn="ctr" eaLnBrk="1" hangingPunct="1"/>
            <a:r>
              <a:rPr lang="sr-Cyrl-CS" altLang="en-US" sz="3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2. Делеција у комбинацији са дупликацијом </a:t>
            </a:r>
            <a:r>
              <a:rPr lang="sr-Cyrl-CS" altLang="en-US" sz="3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(услед асиметричног к.о.)</a:t>
            </a:r>
            <a:endParaRPr lang="en-US" altLang="en-US" sz="3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 descr="unequal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33600" y="1981200"/>
            <a:ext cx="4191000" cy="4457700"/>
          </a:xfrm>
          <a:noFill/>
        </p:spPr>
      </p:pic>
      <p:sp>
        <p:nvSpPr>
          <p:cNvPr id="2" name="Rectangle 1"/>
          <p:cNvSpPr/>
          <p:nvPr/>
        </p:nvSpPr>
        <p:spPr>
          <a:xfrm>
            <a:off x="6400800" y="4476750"/>
            <a:ext cx="198120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дупликација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73934" y="5334000"/>
            <a:ext cx="198120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делеција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sr-Cyrl-CS" altLang="en-US" sz="3400" b="1" u="sng">
                <a:solidFill>
                  <a:srgbClr val="E62F10"/>
                </a:solidFill>
                <a:latin typeface="Arial" charset="0"/>
              </a:rPr>
              <a:t>Дупликација</a:t>
            </a:r>
            <a:r>
              <a:rPr lang="sr-Cyrl-CS" altLang="en-US" sz="3400" b="1">
                <a:solidFill>
                  <a:schemeClr val="tx1"/>
                </a:solidFill>
                <a:latin typeface="Arial" charset="0"/>
              </a:rPr>
              <a:t> –</a:t>
            </a:r>
            <a:r>
              <a:rPr lang="sr-Cyrl-CS" altLang="en-US" sz="3400" b="1" u="sng">
                <a:latin typeface="Arial" charset="0"/>
              </a:rPr>
              <a:t> </a:t>
            </a:r>
            <a:br>
              <a:rPr lang="sr-Cyrl-CS" altLang="en-US" sz="3400" b="1" u="sng">
                <a:latin typeface="Arial" charset="0"/>
              </a:rPr>
            </a:br>
            <a:r>
              <a:rPr lang="sr-Cyrl-CS" altLang="en-US" sz="3400" b="1" u="sng">
                <a:solidFill>
                  <a:schemeClr val="tx1"/>
                </a:solidFill>
                <a:latin typeface="Arial" charset="0"/>
              </a:rPr>
              <a:t>чиста парцијална тризомија</a:t>
            </a:r>
            <a:endParaRPr lang="en-US" altLang="en-US" sz="3400" b="1" u="sng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953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altLang="en-US" sz="2200" dirty="0"/>
              <a:t>1. </a:t>
            </a:r>
            <a:r>
              <a:rPr lang="sr-Latn-CS" altLang="en-US" sz="2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Тандем дупликација</a:t>
            </a:r>
            <a:r>
              <a:rPr lang="sr-Latn-RS" altLang="en-US" sz="2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altLang="en-US" sz="2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sr-Cyrl-RS" altLang="en-US" sz="22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CS" altLang="en-US" sz="2200" dirty="0">
                <a:latin typeface="Times New Roman" pitchFamily="18" charset="0"/>
                <a:cs typeface="Times New Roman" pitchFamily="18" charset="0"/>
              </a:rPr>
              <a:t>Инсерцијом једне хроматиде у другу</a:t>
            </a:r>
            <a:endParaRPr lang="en-US" altLang="en-US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sr-Cyrl-RS" altLang="en-US" sz="22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CS" altLang="en-US" sz="2200" dirty="0">
                <a:latin typeface="Times New Roman" pitchFamily="18" charset="0"/>
                <a:cs typeface="Times New Roman" pitchFamily="18" charset="0"/>
              </a:rPr>
              <a:t>Инсерцијом сегмента са једног ланца ДНК у други</a:t>
            </a:r>
            <a:endParaRPr lang="en-US" altLang="en-US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sr-Cyrl-RS" altLang="en-US" sz="2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altLang="en-US" sz="2200" dirty="0">
                <a:latin typeface="Times New Roman" pitchFamily="18" charset="0"/>
                <a:cs typeface="Times New Roman" pitchFamily="18" charset="0"/>
              </a:rPr>
              <a:t>Инсерцијом сегмената из хомологог хромозома</a:t>
            </a:r>
            <a:endParaRPr lang="en-US" altLang="en-US" sz="22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altLang="en-US" sz="22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sr-Latn-CS" altLang="en-US" sz="2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Неправилним кросинг-овером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altLang="en-US" sz="22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200" dirty="0" err="1">
                <a:latin typeface="Times New Roman" pitchFamily="18" charset="0"/>
                <a:cs typeface="Times New Roman" pitchFamily="18" charset="0"/>
              </a:rPr>
              <a:t>Дупликације</a:t>
            </a:r>
            <a:r>
              <a:rPr lang="en-US" alt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200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alt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200" dirty="0" err="1">
                <a:latin typeface="Times New Roman" pitchFamily="18" charset="0"/>
                <a:cs typeface="Times New Roman" pitchFamily="18" charset="0"/>
              </a:rPr>
              <a:t>штетне</a:t>
            </a:r>
            <a:r>
              <a:rPr lang="sr-Latn-RS" altLang="en-US" sz="2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200" dirty="0" err="1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altLang="en-US" sz="2200" dirty="0"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sr-Latn-CS" altLang="en-US" sz="2200" dirty="0">
                <a:latin typeface="Times New Roman" pitchFamily="18" charset="0"/>
                <a:cs typeface="Times New Roman" pitchFamily="18" charset="0"/>
              </a:rPr>
              <a:t>ање оштећују фенотип </a:t>
            </a:r>
            <a:r>
              <a:rPr lang="en-US" altLang="en-US" sz="22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alt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en-US" sz="2200" dirty="0">
                <a:latin typeface="Times New Roman" pitchFamily="18" charset="0"/>
                <a:cs typeface="Times New Roman" pitchFamily="18" charset="0"/>
              </a:rPr>
              <a:t>делециј</a:t>
            </a:r>
            <a:r>
              <a:rPr lang="en-US" altLang="en-US" sz="22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RS" altLang="en-U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en-US" sz="22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sz="2200" dirty="0">
                <a:latin typeface="Times New Roman" pitchFamily="18" charset="0"/>
                <a:cs typeface="Times New Roman" pitchFamily="18" charset="0"/>
              </a:rPr>
              <a:t>Пр. </a:t>
            </a:r>
            <a:r>
              <a:rPr lang="sr-Cyrl-CS" altLang="en-US" sz="22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sr-Latn-CS" altLang="en-US" sz="2200" dirty="0">
                <a:latin typeface="Times New Roman" pitchFamily="18" charset="0"/>
                <a:cs typeface="Times New Roman" pitchFamily="18" charset="0"/>
              </a:rPr>
              <a:t>ен за </a:t>
            </a:r>
            <a:r>
              <a:rPr lang="sr-Latn-CS" altLang="en-US" sz="2000" dirty="0">
                <a:latin typeface="Times New Roman" pitchFamily="18" charset="0"/>
                <a:cs typeface="Times New Roman" pitchFamily="18" charset="0"/>
              </a:rPr>
              <a:t>Hb</a:t>
            </a:r>
            <a:endParaRPr lang="en-US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B71B81-8D73-C3E9-7C81-0C53BB58F7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00" t="3333" r="43333" b="4051"/>
          <a:stretch/>
        </p:blipFill>
        <p:spPr>
          <a:xfrm>
            <a:off x="5029200" y="1836420"/>
            <a:ext cx="3171451" cy="448056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884238"/>
          </a:xfrm>
        </p:spPr>
        <p:txBody>
          <a:bodyPr/>
          <a:lstStyle/>
          <a:p>
            <a:pPr algn="ctr" eaLnBrk="1" hangingPunct="1"/>
            <a:r>
              <a:rPr lang="sr-Cyrl-CS" altLang="en-US" b="1" u="sng">
                <a:solidFill>
                  <a:schemeClr val="tx1"/>
                </a:solidFill>
                <a:latin typeface="Arial" charset="0"/>
              </a:rPr>
              <a:t>Изохромозом</a:t>
            </a:r>
            <a:r>
              <a:rPr lang="sr-Latn-CS" altLang="en-US" u="sng">
                <a:solidFill>
                  <a:schemeClr val="tx1"/>
                </a:solidFill>
              </a:rPr>
              <a:t> </a:t>
            </a:r>
            <a:endParaRPr lang="en-US" altLang="en-US" u="sng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47C58D-FD98-0496-9EDC-42562B8642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4800" y="971550"/>
            <a:ext cx="8686800" cy="5200650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3F083C5-3942-60B1-3ABB-B30837D29C98}"/>
              </a:ext>
            </a:extLst>
          </p:cNvPr>
          <p:cNvSpPr/>
          <p:nvPr/>
        </p:nvSpPr>
        <p:spPr>
          <a:xfrm>
            <a:off x="990600" y="6172200"/>
            <a:ext cx="6553200" cy="6858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>
                <a:solidFill>
                  <a:schemeClr val="tx1"/>
                </a:solidFill>
              </a:rPr>
              <a:t>Најчешће Х хромозом -46, Х</a:t>
            </a:r>
            <a:r>
              <a:rPr lang="en-US" dirty="0">
                <a:solidFill>
                  <a:schemeClr val="tx1"/>
                </a:solidFill>
              </a:rPr>
              <a:t>i(</a:t>
            </a:r>
            <a:r>
              <a:rPr lang="en-US" dirty="0" err="1">
                <a:solidFill>
                  <a:schemeClr val="tx1"/>
                </a:solidFill>
              </a:rPr>
              <a:t>Xq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2847</TotalTime>
  <Words>693</Words>
  <Application>Microsoft Office PowerPoint</Application>
  <PresentationFormat>On-screen Show (4:3)</PresentationFormat>
  <Paragraphs>117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Constantia</vt:lpstr>
      <vt:lpstr>Times New Roman</vt:lpstr>
      <vt:lpstr>Wingdings</vt:lpstr>
      <vt:lpstr>Wingdings 2</vt:lpstr>
      <vt:lpstr>Flow</vt:lpstr>
      <vt:lpstr>13. СТРУКТУРНЕ ХРОМОЗОМСКЕ АБЕРАЦИЈЕ </vt:lpstr>
      <vt:lpstr>Структурне хромозомске аберације</vt:lpstr>
      <vt:lpstr>Структурне хромозомске аберације</vt:lpstr>
      <vt:lpstr>PowerPoint Presentation</vt:lpstr>
      <vt:lpstr>Делеција – парцијална монозомија</vt:lpstr>
      <vt:lpstr>PowerPoint Presentation</vt:lpstr>
      <vt:lpstr>2. Делеција у комбинацији са дупликацијом (услед асиметричног к.о.)</vt:lpstr>
      <vt:lpstr>Дупликација –  чиста парцијална тризомија</vt:lpstr>
      <vt:lpstr>Изохромозом </vt:lpstr>
      <vt:lpstr>     Дицентрични хромозоми</vt:lpstr>
      <vt:lpstr>Инверзије</vt:lpstr>
      <vt:lpstr>Врсте инверзија</vt:lpstr>
      <vt:lpstr>Генетички ризици за потомство</vt:lpstr>
      <vt:lpstr>Транслокације</vt:lpstr>
      <vt:lpstr>Реципрочне транслокације-обостране размене сегмената међу нехомологим хромозомима</vt:lpstr>
      <vt:lpstr>Генетички ризик за потомство</vt:lpstr>
      <vt:lpstr>Робертсонове транслокације -центричне фузије</vt:lpstr>
      <vt:lpstr>Хомологе Робертсонове транслокације</vt:lpstr>
      <vt:lpstr>Нехомологе Робертсонове транслокације пр.14,21</vt:lpstr>
      <vt:lpstr>Нереципрочне транслокације - инсерције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HROMOZOMSKE ABERACIJE</dc:title>
  <dc:creator>prodekan 01</dc:creator>
  <cp:lastModifiedBy>Olivera Milošević-Đorđević</cp:lastModifiedBy>
  <cp:revision>220</cp:revision>
  <dcterms:created xsi:type="dcterms:W3CDTF">2005-09-15T07:13:33Z</dcterms:created>
  <dcterms:modified xsi:type="dcterms:W3CDTF">2023-08-28T17:03:23Z</dcterms:modified>
</cp:coreProperties>
</file>